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3" r:id="rId2"/>
  </p:sldMasterIdLst>
  <p:notesMasterIdLst>
    <p:notesMasterId r:id="rId48"/>
  </p:notesMasterIdLst>
  <p:sldIdLst>
    <p:sldId id="258" r:id="rId3"/>
    <p:sldId id="261" r:id="rId4"/>
    <p:sldId id="262" r:id="rId5"/>
    <p:sldId id="263" r:id="rId6"/>
    <p:sldId id="268" r:id="rId7"/>
    <p:sldId id="264" r:id="rId8"/>
    <p:sldId id="269" r:id="rId9"/>
    <p:sldId id="267" r:id="rId10"/>
    <p:sldId id="259" r:id="rId11"/>
    <p:sldId id="265" r:id="rId12"/>
    <p:sldId id="271" r:id="rId13"/>
    <p:sldId id="266" r:id="rId14"/>
    <p:sldId id="270" r:id="rId15"/>
    <p:sldId id="297" r:id="rId16"/>
    <p:sldId id="320" r:id="rId17"/>
    <p:sldId id="299" r:id="rId18"/>
    <p:sldId id="321" r:id="rId19"/>
    <p:sldId id="322" r:id="rId20"/>
    <p:sldId id="300" r:id="rId21"/>
    <p:sldId id="301" r:id="rId22"/>
    <p:sldId id="302" r:id="rId23"/>
    <p:sldId id="304" r:id="rId24"/>
    <p:sldId id="305" r:id="rId25"/>
    <p:sldId id="306" r:id="rId26"/>
    <p:sldId id="323" r:id="rId27"/>
    <p:sldId id="307" r:id="rId28"/>
    <p:sldId id="309" r:id="rId29"/>
    <p:sldId id="317" r:id="rId30"/>
    <p:sldId id="325" r:id="rId31"/>
    <p:sldId id="326" r:id="rId32"/>
    <p:sldId id="318" r:id="rId33"/>
    <p:sldId id="310" r:id="rId34"/>
    <p:sldId id="311" r:id="rId35"/>
    <p:sldId id="319" r:id="rId36"/>
    <p:sldId id="312" r:id="rId37"/>
    <p:sldId id="313" r:id="rId38"/>
    <p:sldId id="332" r:id="rId39"/>
    <p:sldId id="324" r:id="rId40"/>
    <p:sldId id="327" r:id="rId41"/>
    <p:sldId id="328" r:id="rId42"/>
    <p:sldId id="329" r:id="rId43"/>
    <p:sldId id="330" r:id="rId44"/>
    <p:sldId id="331" r:id="rId45"/>
    <p:sldId id="333" r:id="rId46"/>
    <p:sldId id="334" r:id="rId4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4433148-E58F-43F0-A49F-428F54416148}" type="datetimeFigureOut">
              <a:rPr lang="he-IL" smtClean="0"/>
              <a:t>א'/אייר/תשע"ד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3052F0A-B1EA-4FAA-97D1-22C122AAFE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922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49D91-D47E-47F8-9732-583A3BFE0B33}" type="slidenum">
              <a:rPr lang="he-IL" altLang="he-IL"/>
              <a:pPr/>
              <a:t>15</a:t>
            </a:fld>
            <a:endParaRPr lang="en-US" altLang="he-IL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EBEEE-0F73-4D2B-B5F4-7E50B9B7637A}" type="slidenum">
              <a:rPr lang="he-IL" altLang="he-IL"/>
              <a:pPr/>
              <a:t>27</a:t>
            </a:fld>
            <a:endParaRPr lang="en-US" altLang="he-IL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E58A3-0BF7-4421-BBA0-DABD5CB4D700}" type="slidenum">
              <a:rPr lang="he-IL" altLang="he-IL"/>
              <a:pPr/>
              <a:t>28</a:t>
            </a:fld>
            <a:endParaRPr lang="en-US" altLang="he-IL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2C164-18A4-4B23-8212-7B25402D95A6}" type="slidenum">
              <a:rPr lang="he-IL" altLang="he-IL"/>
              <a:pPr/>
              <a:t>32</a:t>
            </a:fld>
            <a:endParaRPr lang="en-US" altLang="he-IL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CEF9F-AFC9-4EC3-B571-851022782693}" type="slidenum">
              <a:rPr lang="he-IL" altLang="he-IL"/>
              <a:pPr/>
              <a:t>33</a:t>
            </a:fld>
            <a:endParaRPr lang="en-US" altLang="he-IL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7A5AD-939A-4AAE-BFF3-0144EDED127F}" type="slidenum">
              <a:rPr lang="he-IL" altLang="he-IL"/>
              <a:pPr/>
              <a:t>35</a:t>
            </a:fld>
            <a:endParaRPr lang="en-US" altLang="he-IL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148A4-6BF6-40DC-A5D0-0D845CD16EDF}" type="slidenum">
              <a:rPr lang="he-IL" altLang="he-IL"/>
              <a:pPr/>
              <a:t>36</a:t>
            </a:fld>
            <a:endParaRPr lang="en-US" altLang="he-IL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D2259-7573-47DF-AF71-A424B2A950E9}" type="slidenum">
              <a:rPr lang="he-IL" altLang="he-IL"/>
              <a:pPr/>
              <a:t>16</a:t>
            </a:fld>
            <a:endParaRPr lang="en-US" altLang="he-IL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B4D99-0588-4128-881A-7821FF7D9DD6}" type="slidenum">
              <a:rPr lang="he-IL" altLang="he-IL"/>
              <a:pPr/>
              <a:t>19</a:t>
            </a:fld>
            <a:endParaRPr lang="en-US" altLang="he-IL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587BA6-1A58-47D5-9854-48B7F4F08E79}" type="slidenum">
              <a:rPr lang="he-IL" altLang="he-IL"/>
              <a:pPr/>
              <a:t>20</a:t>
            </a:fld>
            <a:endParaRPr lang="en-US" altLang="he-IL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70C0D-5CAC-4DD3-9ADC-B1E5AC8BC974}" type="slidenum">
              <a:rPr lang="he-IL" altLang="he-IL"/>
              <a:pPr/>
              <a:t>21</a:t>
            </a:fld>
            <a:endParaRPr lang="en-US" altLang="he-IL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5F2EC-C8A7-433A-8092-7F28BD56216A}" type="slidenum">
              <a:rPr lang="he-IL" altLang="he-IL"/>
              <a:pPr/>
              <a:t>22</a:t>
            </a:fld>
            <a:endParaRPr lang="en-US" altLang="he-IL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25647-6E9B-44C8-98C4-AD2403DF9003}" type="slidenum">
              <a:rPr lang="he-IL" altLang="he-IL"/>
              <a:pPr/>
              <a:t>23</a:t>
            </a:fld>
            <a:endParaRPr lang="en-US" altLang="he-IL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014E3-8FDC-404C-82DF-60A15DB99D24}" type="slidenum">
              <a:rPr lang="he-IL" altLang="he-IL"/>
              <a:pPr/>
              <a:t>24</a:t>
            </a:fld>
            <a:endParaRPr lang="en-US" altLang="he-IL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1DD2B-43E2-424E-9AA5-42E26AB39CFA}" type="slidenum">
              <a:rPr lang="he-IL" altLang="he-IL"/>
              <a:pPr/>
              <a:t>26</a:t>
            </a:fld>
            <a:endParaRPr lang="en-US" altLang="he-IL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710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710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710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71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71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71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FFFFFF"/>
                </a:solidFill>
              </a:endParaRPr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FFFFFF"/>
                </a:solidFill>
              </a:endParaRPr>
            </a:p>
          </p:txBody>
        </p:sp>
      </p:grpSp>
      <p:sp>
        <p:nvSpPr>
          <p:cNvPr id="471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e-IL" altLang="he-IL" noProof="0" smtClean="0"/>
              <a:t>לחץ כדי לערוך סגנון כותרת של תבנית בסיס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altLang="he-IL" noProof="0" smtClean="0"/>
              <a:t>לחץ כדי לערוך סגנון כותרת משנה של תבנית בסיס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4711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EF2FCC-C039-4A2B-88BD-2EC3997B94BC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35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1875C4-1639-41E2-BF58-941DFF331BF5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1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26F85B-5296-4512-97EC-020C76C32642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87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C1A8F3-4879-4A41-8EFB-5A57042A4CE5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94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FFFFFF"/>
                </a:solidFill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2642-446A-4296-B4EC-FBDF6951EB91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04EEC-5366-40B3-9AC9-D88FCD464793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87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00C00-3753-466A-98FE-3DE79FDF8EF5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18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28934-3FB0-4D44-8B78-6171B8717607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81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224F1-F4FF-49C3-ACED-28005ADAD02C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04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81BB5-2634-4DA3-B2FB-034C46F0B23C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8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7A69D-F352-4FD6-852B-4E57685E557B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7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BE244D-C752-443D-971B-2E8A1EC8E3F2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15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A02D9-732E-4819-98D8-B6D0B30A5EBB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888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C7C87-0F8C-4806-A8AC-1F6B837C3166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48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6D3F2-5986-4060-B5D9-84E86F5E29CA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073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44397-812B-4B02-BB2A-696900C96138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407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3A109-CD27-4E2A-AE0F-12F87A0A5B19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5985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42E58-06B3-4FAD-B6AD-CD01A0A2ED74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5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5DE85B-3537-4900-8F83-13A6D15A930A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2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8C741C-A3EC-40D4-81C4-E6A6546DE7A0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3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D09DE8-E6B4-483F-A567-241044B14CEF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8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08F645-D702-499C-ADCD-C79DB3C65578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10654A-31D8-4508-BDC9-1EF2CB1834AB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0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2DD0D0-070A-4CF6-AAAF-43DE925F2AAC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3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F12012-CD75-4E92-AB58-90186DAC492B}" type="slidenum">
              <a:rPr lang="he-IL" altLang="he-IL">
                <a:solidFill>
                  <a:srgbClr val="FFFFFF"/>
                </a:solidFill>
              </a:rPr>
              <a:pPr/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0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8A11E1-2CB4-47FF-ABC5-748690882D31}" type="slidenum">
              <a:rPr lang="he-IL" altLang="he-I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he-IL">
              <a:solidFill>
                <a:srgbClr val="FFFFFF"/>
              </a:solidFill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608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60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60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60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60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60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60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FFFFFF"/>
                </a:solidFill>
              </a:endParaRPr>
            </a:p>
          </p:txBody>
        </p:sp>
        <p:sp>
          <p:nvSpPr>
            <p:cNvPr id="460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FFFFFF"/>
                </a:solidFill>
              </a:endParaRPr>
            </a:p>
          </p:txBody>
        </p:sp>
      </p:grpSp>
      <p:sp>
        <p:nvSpPr>
          <p:cNvPr id="460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460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he-IL">
              <a:solidFill>
                <a:srgbClr val="FFFFFF"/>
              </a:solidFill>
            </a:endParaRPr>
          </a:p>
        </p:txBody>
      </p:sp>
      <p:sp>
        <p:nvSpPr>
          <p:cNvPr id="460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28715166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D38EA3-6DD5-412E-8143-715996905129}" type="slidenum">
              <a:rPr lang="he-I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FFFFFF"/>
                </a:solidFill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22144341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mblass6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.il/imgres?imgurl=http://www.stgabss.net/SpecialNeeds/images/stories/SNinDEPTH/autism/hans%20asperger.jpg&amp;imgrefurl=http://www.stgabss.net/SpecialNeeds/index.php/learning-disabilities/autism.html&amp;usg=__Rgfy5Xqef2rLhv4SRNCq8wZvXJg=&amp;h=255&amp;w=165&amp;sz=14&amp;hl=iw&amp;start=3&amp;um=1&amp;tbnid=yV64LFKzAEUihM:&amp;tbnh=111&amp;tbnw=72&amp;prev=/images?q%3Dhans%2Basperger,%2Bpicture%26hl%3Diw%26sa%3DX%26um%3D1" TargetMode="Externa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683568" y="1124744"/>
            <a:ext cx="7772400" cy="25202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/>
              </a:rPr>
              <a:t>טיפול בבעיות התנהגות בקרב אנשים עם אבחנה כפולה במסגרת אשפוזית</a:t>
            </a:r>
            <a:b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/>
              </a:rPr>
            </a:br>
            <a:r>
              <a:rPr lang="he-IL" sz="4400" b="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/>
              </a:rPr>
              <a:t/>
            </a:r>
            <a:br>
              <a:rPr lang="he-IL" sz="4400" b="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/>
              </a:rPr>
            </a:br>
            <a:r>
              <a:rPr lang="he-IL" altLang="he-IL" sz="32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א' אייר תשע"ד</a:t>
            </a:r>
            <a:br>
              <a:rPr lang="he-IL" altLang="he-IL" sz="32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e-IL" altLang="he-IL" sz="32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1/5/2014</a:t>
            </a:r>
            <a: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ד"ר דוד בלס</a:t>
            </a:r>
          </a:p>
          <a:p>
            <a:pPr>
              <a:lnSpc>
                <a:spcPct val="90000"/>
              </a:lnSpc>
            </a:pPr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מנהל מחלקת נוער ב' (אוטיזם)</a:t>
            </a:r>
          </a:p>
          <a:p>
            <a:pPr>
              <a:lnSpc>
                <a:spcPct val="90000"/>
              </a:lnSpc>
            </a:pPr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המרכז לבריאות הנפש ע"ש יהודה אברבנאל, בת ים</a:t>
            </a:r>
          </a:p>
          <a:p>
            <a:pPr>
              <a:lnSpc>
                <a:spcPct val="90000"/>
              </a:lnSpc>
            </a:pPr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050-626-5640</a:t>
            </a:r>
            <a:r>
              <a:rPr lang="en-US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dmblass6@gmail.com</a:t>
            </a:r>
            <a:endParaRPr lang="en-US" altLang="he-I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20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הפרעות התנהגות</a:t>
            </a:r>
            <a:endParaRPr lang="en-US" altLang="he-IL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אלימות - כלפי עצמם, אחרים או רכוש</a:t>
            </a:r>
            <a:endParaRPr lang="he-IL" altLang="he-I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אי שקט פסיכומוטורי/אגיטציה</a:t>
            </a:r>
          </a:p>
          <a:p>
            <a:pPr eaLnBrk="1" hangingPunct="1"/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צעקות/השמעת קולות</a:t>
            </a:r>
          </a:p>
          <a:p>
            <a:pPr eaLnBrk="1" hangingPunct="1"/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הפרעות אכילה</a:t>
            </a:r>
          </a:p>
          <a:p>
            <a:pPr lvl="1" eaLnBrk="1" hangingPunct="1"/>
            <a:r>
              <a:rPr lang="he-IL" altLang="he-I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כמויות גדולות, מהירות, ממתקים, קפה, </a:t>
            </a:r>
            <a:r>
              <a:rPr lang="en-US" altLang="he-I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PICA</a:t>
            </a:r>
            <a:r>
              <a:rPr lang="he-IL" altLang="he-I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סירוב לאכול</a:t>
            </a:r>
          </a:p>
          <a:p>
            <a:pPr eaLnBrk="1" hangingPunct="1"/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הפרעות שינה </a:t>
            </a:r>
          </a:p>
          <a:p>
            <a:pPr eaLnBrk="1" hangingPunct="1"/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התנהגויות סטריאוטיפיות – נפנוף ידיים,  </a:t>
            </a:r>
            <a:r>
              <a:rPr lang="en-US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spinning</a:t>
            </a:r>
            <a:r>
              <a:rPr lang="he-IL" alt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נגיעות, כפייתיות, נוקשות מוגזמת</a:t>
            </a:r>
          </a:p>
          <a:p>
            <a:pPr eaLnBrk="1" hangingPunct="1"/>
            <a:r>
              <a:rPr lang="he-IL" altLang="he-I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ההפרעות מחמירות ככל שהליקוי הקוגניטיבי יותר חמור</a:t>
            </a:r>
          </a:p>
          <a:p>
            <a:pPr eaLnBrk="1" hangingPunct="1"/>
            <a:endParaRPr lang="he-IL" altLang="he-I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3213" y="6138863"/>
            <a:ext cx="8304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he-I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McCarthy J, et al. Challenging behavior and co-morbid psychopathology in adults with intellectual </a:t>
            </a:r>
          </a:p>
          <a:p>
            <a:pPr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he-I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Disability And ASD’s. Research in Developmental Disabilities 2009; </a:t>
            </a:r>
            <a:r>
              <a:rPr lang="en-US" altLang="he-IL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Epub</a:t>
            </a:r>
            <a:r>
              <a:rPr lang="en-US" altLang="he-I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ahead of print.  </a:t>
            </a:r>
          </a:p>
        </p:txBody>
      </p:sp>
    </p:spTree>
    <p:extLst>
      <p:ext uri="{BB962C8B-B14F-4D97-AF65-F5344CB8AC3E}">
        <p14:creationId xmlns:p14="http://schemas.microsoft.com/office/powerpoint/2010/main" val="22450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פסיכיאטריים – </a:t>
            </a:r>
            <a:r>
              <a:rPr 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מחלקת </a:t>
            </a:r>
            <a:r>
              <a:rPr 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נוער ב'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831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פסיכיאטריים – מחלקת נוער ב'</a:t>
            </a:r>
            <a:endParaRPr 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מחלקה פסיכיאטרית סגורה לסובלים מ-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ASD</a:t>
            </a:r>
            <a:endParaRPr 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ל-100% מהמטופלים יש ליקוי קוגניטיבי</a:t>
            </a:r>
          </a:p>
          <a:p>
            <a:pPr lvl="1"/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70% פיגור שכלי בינונית</a:t>
            </a:r>
          </a:p>
          <a:p>
            <a:pPr lvl="1"/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15% פיגור קל, 15% פיגור קשה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מיטות (תפוסה ממוצעת 120-130%)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מחלקה ארצית, מקבלים מכל האזורים והמגזרים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מגיעים מהבית או מהוסטלים (50/50)</a:t>
            </a:r>
          </a:p>
          <a:p>
            <a:pPr lvl="1"/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מטופלים ברמות יותר גבוהות סובלים מנסיגה תפקודית כאשר מתאשפזים במחלקה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8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פסיכיאטריים – מחלקת נוער ב'</a:t>
            </a:r>
            <a:endParaRPr 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גיל – 13-21</a:t>
            </a:r>
          </a:p>
          <a:p>
            <a:pPr lvl="1"/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למבוגרים עם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PDD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בבית חולים 'איתנים'</a:t>
            </a:r>
          </a:p>
          <a:p>
            <a:pPr lvl="1"/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לילדים – בתת-יחידה במחלקת ילדים של בית חולים 'נס ציונה'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בית ספר לחינוך מיוחד במחלקה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75% בנים, 25% בנות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ארוכים</a:t>
            </a:r>
          </a:p>
          <a:p>
            <a:endParaRPr lang="he-I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מוגדרת כמחלקה כרונית (מסיבות היסטוריות) לכן רוב הקבלות </a:t>
            </a:r>
            <a:r>
              <a:rPr lang="he-I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אינן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דרך חדר המיון אלא מרשימת ההמתנה</a:t>
            </a:r>
          </a:p>
          <a:p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פסיכיאטריים – </a:t>
            </a:r>
            <a:r>
              <a:rPr 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מחלקת </a:t>
            </a:r>
            <a:r>
              <a:rPr 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נוער ב'</a:t>
            </a:r>
            <a:endParaRPr lang="he-IL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אבחון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ניסיון להגיע לתיאור והבנה מדוייקת של ההתנהגות הבעתית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יכול לקחת מספר שבועות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מבוסס על אנמנזה מקיפה מהגורמים בקהילה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הסתכלות ותיעוד של התנהגות במחלקה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בדיקות חוזרות בהקשרים שונים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הערכה גופנית/רפואית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ייעוצים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אבחנה מבדלת</a:t>
            </a:r>
          </a:p>
          <a:p>
            <a:pPr lv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גישה לניתוח התנהגות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2350" cy="4525963"/>
          </a:xfrm>
        </p:spPr>
        <p:txBody>
          <a:bodyPr/>
          <a:lstStyle/>
          <a:p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איסוף נתונים עם דגש </a:t>
            </a:r>
            <a: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על הדברים המוכרים: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תיאור ההתנהגות </a:t>
            </a:r>
            <a: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עצמה - </a:t>
            </a:r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נסיון לגלות את </a:t>
            </a:r>
            <a:r>
              <a:rPr lang="he-IL" altLang="he-I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המטרה</a:t>
            </a:r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של ההתנהגות</a:t>
            </a:r>
          </a:p>
          <a:p>
            <a:pPr marL="1390650" lvl="2" indent="-533400"/>
            <a: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תיאור </a:t>
            </a:r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של ה - </a:t>
            </a:r>
            <a:r>
              <a:rPr lang="en-US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antecedents </a:t>
            </a:r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מה שקדם להתנהגות</a:t>
            </a:r>
          </a:p>
          <a:p>
            <a:pPr marL="1390650" lvl="2" indent="-533400"/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תיאור של ה – </a:t>
            </a:r>
            <a:r>
              <a:rPr lang="en-US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consequences</a:t>
            </a:r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מה שבא לאחר </a:t>
            </a:r>
            <a: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ההתנהגות</a:t>
            </a:r>
          </a:p>
          <a:p>
            <a:pPr lvl="1" eaLnBrk="1" hangingPunct="1"/>
            <a:r>
              <a:rPr lang="he-IL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תיאור ההקשר – </a:t>
            </a:r>
            <a:r>
              <a:rPr lang="he-IL" dirty="0" smtClean="0">
                <a:effectLst/>
                <a:latin typeface="Times New Roman" pitchFamily="18" charset="0"/>
                <a:cs typeface="Times New Roman" pitchFamily="18" charset="0"/>
              </a:rPr>
              <a:t>שעה, מיקום, מי </a:t>
            </a:r>
            <a:r>
              <a:rPr lang="he-IL" dirty="0">
                <a:effectLst/>
                <a:latin typeface="Times New Roman" pitchFamily="18" charset="0"/>
                <a:cs typeface="Times New Roman" pitchFamily="18" charset="0"/>
              </a:rPr>
              <a:t>נמצא/לא </a:t>
            </a:r>
            <a:r>
              <a:rPr lang="he-IL" dirty="0" smtClean="0">
                <a:effectLst/>
                <a:latin typeface="Times New Roman" pitchFamily="18" charset="0"/>
                <a:cs typeface="Times New Roman" pitchFamily="18" charset="0"/>
              </a:rPr>
              <a:t>נמצא, סביבה, קשר לאוכל (לפני/אחרי), </a:t>
            </a:r>
            <a:r>
              <a:rPr lang="he-IL" altLang="he-IL" dirty="0" smtClean="0">
                <a:effectLst/>
                <a:latin typeface="Times New Roman" pitchFamily="18" charset="0"/>
                <a:cs typeface="Times New Roman" pitchFamily="18" charset="0"/>
              </a:rPr>
              <a:t>ריח, רעש, צפיפות/קירבת סובבים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990600" lvl="1" indent="-533400"/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איסוף הנתונים בצורה האובייקטיבית ביותר – מבלי לתת להשערות המוקדמות להשפיע על איסוף/דיווח האינפורמציה</a:t>
            </a:r>
          </a:p>
          <a:p>
            <a:pPr marL="1371600" lvl="2" indent="-457200"/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חשיבות דיווח הצוות הסיעודי</a:t>
            </a:r>
          </a:p>
          <a:p>
            <a:pPr marL="990600" lvl="1" indent="-533400"/>
            <a:r>
              <a:rPr lang="he-IL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בדיקת החולה</a:t>
            </a:r>
            <a:endParaRPr lang="en-US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אלימות – אבחנה מבדלת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התנהגות מורכבת</a:t>
            </a:r>
          </a:p>
          <a:p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דורשת ניתוח הלוקח בחשבון את כל המשתנים שיכולים להשפיע על ההתנהגות</a:t>
            </a:r>
          </a:p>
          <a:p>
            <a:pPr lvl="1"/>
            <a:r>
              <a:rPr lang="he-IL" altLang="he-IL" dirty="0">
                <a:cs typeface="Times New Roman" pitchFamily="18" charset="0"/>
              </a:rPr>
              <a:t>מנגנון </a:t>
            </a:r>
            <a:r>
              <a:rPr lang="he-IL" altLang="he-IL" dirty="0" smtClean="0">
                <a:cs typeface="Times New Roman" pitchFamily="18" charset="0"/>
              </a:rPr>
              <a:t>ההתנהגות – התנהגות שנלמדה או שנובעת </a:t>
            </a:r>
            <a:r>
              <a:rPr lang="he-IL" altLang="he-IL" dirty="0">
                <a:cs typeface="Times New Roman" pitchFamily="18" charset="0"/>
              </a:rPr>
              <a:t>מדחף ביולוגי</a:t>
            </a:r>
          </a:p>
          <a:p>
            <a:pPr lvl="1"/>
            <a:r>
              <a:rPr lang="he-IL" altLang="he-IL" dirty="0" smtClean="0">
                <a:cs typeface="Times New Roman" pitchFamily="18" charset="0"/>
              </a:rPr>
              <a:t>מחלות/תסמונות </a:t>
            </a:r>
            <a:r>
              <a:rPr lang="he-IL" altLang="he-IL" dirty="0">
                <a:cs typeface="Times New Roman" pitchFamily="18" charset="0"/>
              </a:rPr>
              <a:t>נפשיות אחרות</a:t>
            </a:r>
          </a:p>
          <a:p>
            <a:pPr lvl="1"/>
            <a:r>
              <a:rPr lang="he-IL" altLang="he-IL" dirty="0" smtClean="0">
                <a:cs typeface="Times New Roman" pitchFamily="18" charset="0"/>
              </a:rPr>
              <a:t>אופיו </a:t>
            </a:r>
            <a:r>
              <a:rPr lang="he-IL" altLang="he-IL" dirty="0">
                <a:cs typeface="Times New Roman" pitchFamily="18" charset="0"/>
              </a:rPr>
              <a:t>של המטופל</a:t>
            </a:r>
          </a:p>
          <a:p>
            <a:pPr lvl="1"/>
            <a:r>
              <a:rPr lang="he-IL" altLang="he-IL" dirty="0">
                <a:cs typeface="Times New Roman" pitchFamily="18" charset="0"/>
              </a:rPr>
              <a:t>תופעות לוואי של </a:t>
            </a:r>
            <a:r>
              <a:rPr lang="he-IL" altLang="he-IL" dirty="0" smtClean="0">
                <a:cs typeface="Times New Roman" pitchFamily="18" charset="0"/>
              </a:rPr>
              <a:t>תרופות</a:t>
            </a:r>
          </a:p>
          <a:p>
            <a:pPr lvl="1"/>
            <a:r>
              <a:rPr lang="he-IL" altLang="he-IL" dirty="0" smtClean="0">
                <a:cs typeface="Times New Roman" pitchFamily="18" charset="0"/>
              </a:rPr>
              <a:t>בעיות גופניות</a:t>
            </a:r>
            <a:endParaRPr lang="en-US" altLang="he-IL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1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מנגנון התנהגות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21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Socially Learned Behaviors</a:t>
            </a:r>
            <a:endParaRPr lang="he-IL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4194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Socially Learned Behaviors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3600" dirty="0">
                <a:latin typeface="Times New Roman" pitchFamily="18" charset="0"/>
                <a:cs typeface="Times New Roman" pitchFamily="18" charset="0"/>
              </a:rPr>
              <a:t>Antecedents     </a:t>
            </a:r>
            <a:r>
              <a:rPr lang="en-US" altLang="he-IL" sz="3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Behaviors      Consequences</a:t>
            </a:r>
          </a:p>
          <a:p>
            <a:pPr algn="ctr" rtl="0">
              <a:buFont typeface="Wingdings" pitchFamily="2" charset="2"/>
              <a:buNone/>
            </a:pP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	(Predisposing/		(Choice)		(Reinforcing/</a:t>
            </a:r>
          </a:p>
          <a:p>
            <a:pPr algn="ctr" rtl="0">
              <a:buFont typeface="Wingdings" pitchFamily="2" charset="2"/>
              <a:buNone/>
            </a:pP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	precipitating factors)				sustaining factors)</a:t>
            </a:r>
            <a:endParaRPr lang="he-IL" altLang="he-IL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he-IL" altLang="he-IL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------</a:t>
            </a:r>
            <a:r>
              <a:rPr lang="en-US" altLang="he-IL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</a:t>
            </a: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------------------&gt;------------------&gt;------------------&gt;------------------&gt;</a:t>
            </a:r>
          </a:p>
          <a:p>
            <a:pPr algn="ctr" rtl="0">
              <a:buFont typeface="Wingdings" pitchFamily="2" charset="2"/>
              <a:buNone/>
            </a:pPr>
            <a:endParaRPr lang="en-US" altLang="he-IL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2800" b="1" dirty="0">
                <a:effectLst/>
                <a:latin typeface="Times New Roman" pitchFamily="18" charset="0"/>
                <a:cs typeface="Times New Roman" pitchFamily="18" charset="0"/>
              </a:rPr>
              <a:t>Learning’s Path</a:t>
            </a:r>
            <a:endParaRPr lang="en-US" altLang="he-I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303213" y="5826125"/>
            <a:ext cx="842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>
                <a:latin typeface="Times New Roman" pitchFamily="18" charset="0"/>
              </a:rPr>
              <a:t>McHugh PR &amp; Slavney PR. The Perspectives of Psychiatry, 2</a:t>
            </a:r>
            <a:r>
              <a:rPr lang="en-US" altLang="he-IL" baseline="30000">
                <a:latin typeface="Times New Roman" pitchFamily="18" charset="0"/>
              </a:rPr>
              <a:t>nd</a:t>
            </a:r>
            <a:r>
              <a:rPr lang="en-US" altLang="he-IL">
                <a:latin typeface="Times New Roman" pitchFamily="18" charset="0"/>
              </a:rPr>
              <a:t> Edition. 1998. The Johns </a:t>
            </a:r>
          </a:p>
          <a:p>
            <a:pPr algn="l" rtl="0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</p:txBody>
      </p:sp>
      <p:sp>
        <p:nvSpPr>
          <p:cNvPr id="132101" name="Line 5"/>
          <p:cNvSpPr>
            <a:spLocks noChangeShapeType="1"/>
          </p:cNvSpPr>
          <p:nvPr/>
        </p:nvSpPr>
        <p:spPr bwMode="auto">
          <a:xfrm>
            <a:off x="2843213" y="25654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2102" name="Line 6"/>
          <p:cNvSpPr>
            <a:spLocks noChangeShapeType="1"/>
          </p:cNvSpPr>
          <p:nvPr/>
        </p:nvSpPr>
        <p:spPr bwMode="auto">
          <a:xfrm>
            <a:off x="5435600" y="2565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3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היסטוריה של הגדרת התסמונת הקלינית</a:t>
            </a:r>
            <a:endParaRPr lang="en-US" altLang="he-IL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Dr. Leo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Kanner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1894-1981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Founder of Child Psychiatry</a:t>
            </a:r>
            <a:endParaRPr lang="he-I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sz="2800" dirty="0" smtClean="0"/>
              <a:t>1943 paper </a:t>
            </a:r>
            <a:r>
              <a:rPr lang="en-US" sz="2800" dirty="0" smtClean="0">
                <a:latin typeface="Arial"/>
              </a:rPr>
              <a:t>“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Autistic Disturbances of Affective Contact"</a:t>
            </a:r>
            <a:endParaRPr lang="he-I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endParaRPr lang="en-US" sz="2800" dirty="0" smtClean="0"/>
          </a:p>
        </p:txBody>
      </p:sp>
      <p:pic>
        <p:nvPicPr>
          <p:cNvPr id="5124" name="Picture 4" descr="Leo-Kanne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9363" y="1600200"/>
            <a:ext cx="3214687" cy="4525963"/>
          </a:xfrm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0825" y="6249988"/>
            <a:ext cx="700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altLang="he-IL" sz="1600">
                <a:latin typeface="Times New Roman" pitchFamily="18" charset="0"/>
                <a:cs typeface="Times New Roman" pitchFamily="18" charset="0"/>
              </a:rPr>
              <a:t>Kanner L. Autistic Disturbances of Affective Contact. Nerv Child 1943;2:217-250. </a:t>
            </a:r>
          </a:p>
        </p:txBody>
      </p:sp>
    </p:spTree>
    <p:extLst>
      <p:ext uri="{BB962C8B-B14F-4D97-AF65-F5344CB8AC3E}">
        <p14:creationId xmlns:p14="http://schemas.microsoft.com/office/powerpoint/2010/main" val="33362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algn="r"/>
            <a:r>
              <a:rPr lang="he-IL" altLang="he-IL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דוגמא – </a:t>
            </a:r>
            <a:r>
              <a:rPr lang="he-IL" altLang="he-IL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התקפי זעם (</a:t>
            </a:r>
            <a:r>
              <a:rPr lang="en-US" altLang="he-IL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Temper tantrums</a:t>
            </a:r>
            <a:r>
              <a:rPr lang="he-IL" altLang="he-IL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he-IL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במכולת – ילד בן 2 רואה שוקולד ומבקש </a:t>
            </a:r>
            <a:r>
              <a:rPr lang="he-IL" altLang="he-IL" sz="2800" dirty="0" smtClean="0">
                <a:latin typeface="Times New Roman" pitchFamily="18" charset="0"/>
                <a:cs typeface="Times New Roman" pitchFamily="18" charset="0"/>
              </a:rPr>
              <a:t>– בעדינות -מאמא </a:t>
            </a:r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לקנות</a:t>
            </a:r>
          </a:p>
          <a:p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אמא מסרבת – "עוד מעט אוכלים ארוחת ערב"</a:t>
            </a:r>
          </a:p>
          <a:p>
            <a:r>
              <a:rPr lang="he-IL" altLang="he-IL" sz="2800" dirty="0" smtClean="0">
                <a:latin typeface="Times New Roman" pitchFamily="18" charset="0"/>
                <a:cs typeface="Times New Roman" pitchFamily="18" charset="0"/>
              </a:rPr>
              <a:t>הילד </a:t>
            </a:r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מבקש פעם שניה </a:t>
            </a:r>
            <a:r>
              <a:rPr lang="he-IL" altLang="he-IL" sz="2800" dirty="0" smtClean="0">
                <a:latin typeface="Times New Roman" pitchFamily="18" charset="0"/>
                <a:cs typeface="Times New Roman" pitchFamily="18" charset="0"/>
              </a:rPr>
              <a:t>ושלישית – בעדינות - </a:t>
            </a:r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אמא ממשיכה בסירובה</a:t>
            </a:r>
          </a:p>
          <a:p>
            <a:r>
              <a:rPr lang="he-IL" altLang="he-IL" sz="2800" dirty="0" smtClean="0">
                <a:latin typeface="Times New Roman" pitchFamily="18" charset="0"/>
                <a:cs typeface="Times New Roman" pitchFamily="18" charset="0"/>
              </a:rPr>
              <a:t>הילד </a:t>
            </a:r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מתחיל להתפרץ – בוכה, צועק, מכה, בועט, שוכב</a:t>
            </a:r>
            <a:r>
              <a:rPr lang="en-US" altLang="he-IL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על הרצפה</a:t>
            </a:r>
          </a:p>
          <a:p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אמא מתביישת.................</a:t>
            </a:r>
            <a:endParaRPr lang="en-US" altLang="he-IL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ומתעייפת................</a:t>
            </a:r>
          </a:p>
          <a:p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ובסוף קונה את השוקולד!</a:t>
            </a:r>
          </a:p>
          <a:p>
            <a:r>
              <a:rPr lang="he-IL" altLang="he-IL" sz="2800" dirty="0" smtClean="0">
                <a:latin typeface="Times New Roman" pitchFamily="18" charset="0"/>
                <a:cs typeface="Times New Roman" pitchFamily="18" charset="0"/>
              </a:rPr>
              <a:t>אז מה </a:t>
            </a:r>
            <a:r>
              <a:rPr lang="he-IL" altLang="he-IL" sz="2800" dirty="0">
                <a:latin typeface="Times New Roman" pitchFamily="18" charset="0"/>
                <a:cs typeface="Times New Roman" pitchFamily="18" charset="0"/>
              </a:rPr>
              <a:t>הוא למד?</a:t>
            </a:r>
            <a:endParaRPr lang="en-US" altLang="he-I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6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טיפול בהתנהגות נלמדת חברתית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he-IL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3600">
                <a:effectLst/>
                <a:latin typeface="Times New Roman" pitchFamily="18" charset="0"/>
                <a:cs typeface="Times New Roman" pitchFamily="18" charset="0"/>
              </a:rPr>
              <a:t>Antecedents     </a:t>
            </a:r>
            <a:r>
              <a:rPr lang="en-US" altLang="he-IL" sz="3600">
                <a:effectLst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Behaviors      Consequences</a:t>
            </a:r>
          </a:p>
          <a:p>
            <a:pPr algn="ctr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(Predisposing/		(Choice)		(Reinforcing/</a:t>
            </a:r>
          </a:p>
          <a:p>
            <a:pPr algn="ctr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precipitating factors)				sustaining factors)</a:t>
            </a:r>
            <a:endParaRPr lang="he-IL" altLang="he-IL" sz="2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he-IL" altLang="he-IL" sz="2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------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------------------&gt;------------------&gt;------------------&gt;------------------&gt;</a:t>
            </a:r>
          </a:p>
          <a:p>
            <a:pPr algn="ctr" rtl="0">
              <a:buFont typeface="Wingdings" pitchFamily="2" charset="2"/>
              <a:buNone/>
            </a:pPr>
            <a:endParaRPr lang="en-US" altLang="he-IL" sz="2800" b="1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2800" b="1">
                <a:effectLst/>
                <a:latin typeface="Times New Roman" pitchFamily="18" charset="0"/>
                <a:cs typeface="Times New Roman" pitchFamily="18" charset="0"/>
              </a:rPr>
              <a:t>Learning’s Path</a:t>
            </a:r>
            <a:endParaRPr lang="en-US" altLang="he-IL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303213" y="5826125"/>
            <a:ext cx="842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>
                <a:latin typeface="Times New Roman" pitchFamily="18" charset="0"/>
              </a:rPr>
              <a:t>McHugh PR &amp; Slavney PR. The Perspectives of Psychiatry, 2</a:t>
            </a:r>
            <a:r>
              <a:rPr lang="en-US" altLang="he-IL" baseline="30000">
                <a:latin typeface="Times New Roman" pitchFamily="18" charset="0"/>
              </a:rPr>
              <a:t>nd</a:t>
            </a:r>
            <a:r>
              <a:rPr lang="en-US" altLang="he-IL">
                <a:latin typeface="Times New Roman" pitchFamily="18" charset="0"/>
              </a:rPr>
              <a:t> Edition. 1998. The Johns </a:t>
            </a:r>
          </a:p>
          <a:p>
            <a:pPr algn="l" rtl="0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>
            <a:off x="2843213" y="25654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5174" name="Line 6"/>
          <p:cNvSpPr>
            <a:spLocks noChangeShapeType="1"/>
          </p:cNvSpPr>
          <p:nvPr/>
        </p:nvSpPr>
        <p:spPr bwMode="auto">
          <a:xfrm>
            <a:off x="5435600" y="2565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681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טיפול בהתנהגות נלמדת חברתית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he-IL" sz="3600" dirty="0">
                <a:latin typeface="Times New Roman" pitchFamily="18" charset="0"/>
                <a:cs typeface="Times New Roman" pitchFamily="18" charset="0"/>
              </a:rPr>
              <a:t>Antecedents     </a:t>
            </a:r>
            <a:r>
              <a:rPr lang="en-US" altLang="he-IL" sz="3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Behaviors      </a:t>
            </a:r>
            <a:r>
              <a:rPr lang="en-US" altLang="he-I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Consequences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	(Predisposing/		(Choice)		</a:t>
            </a:r>
            <a:r>
              <a:rPr lang="en-US" altLang="he-I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(Reinforcing/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	precipitating factors)				</a:t>
            </a:r>
            <a:r>
              <a:rPr lang="en-US" altLang="he-I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sustaining factors)</a:t>
            </a:r>
            <a:endParaRPr lang="he-IL" altLang="he-IL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he-IL" altLang="he-IL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------</a:t>
            </a:r>
            <a:r>
              <a:rPr lang="en-US" altLang="he-IL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</a:t>
            </a:r>
            <a:r>
              <a:rPr lang="en-US" altLang="he-IL" sz="2400" dirty="0">
                <a:latin typeface="Times New Roman" pitchFamily="18" charset="0"/>
                <a:cs typeface="Times New Roman" pitchFamily="18" charset="0"/>
              </a:rPr>
              <a:t>------------------&gt;------------------&gt;------------------&gt;------------------&gt;</a:t>
            </a:r>
          </a:p>
          <a:p>
            <a:pPr algn="ctr" rtl="0">
              <a:buFont typeface="Wingdings" pitchFamily="2" charset="2"/>
              <a:buNone/>
            </a:pPr>
            <a:endParaRPr lang="en-US" altLang="he-IL" sz="28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2800" b="1" dirty="0">
                <a:effectLst/>
                <a:latin typeface="Times New Roman" pitchFamily="18" charset="0"/>
                <a:cs typeface="Times New Roman" pitchFamily="18" charset="0"/>
              </a:rPr>
              <a:t>Learning’s Path</a:t>
            </a:r>
            <a:endParaRPr lang="en-US" altLang="he-I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303213" y="5826125"/>
            <a:ext cx="842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>
                <a:latin typeface="Times New Roman" pitchFamily="18" charset="0"/>
              </a:rPr>
              <a:t>McHugh PR &amp; Slavney PR. The Perspectives of Psychiatry, 2</a:t>
            </a:r>
            <a:r>
              <a:rPr lang="en-US" altLang="he-IL" baseline="30000">
                <a:latin typeface="Times New Roman" pitchFamily="18" charset="0"/>
              </a:rPr>
              <a:t>nd</a:t>
            </a:r>
            <a:r>
              <a:rPr lang="en-US" altLang="he-IL">
                <a:latin typeface="Times New Roman" pitchFamily="18" charset="0"/>
              </a:rPr>
              <a:t> Edition. 1998. The Johns </a:t>
            </a:r>
          </a:p>
          <a:p>
            <a:pPr algn="l" rtl="0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</p:txBody>
      </p:sp>
      <p:sp>
        <p:nvSpPr>
          <p:cNvPr id="153605" name="Line 5"/>
          <p:cNvSpPr>
            <a:spLocks noChangeShapeType="1"/>
          </p:cNvSpPr>
          <p:nvPr/>
        </p:nvSpPr>
        <p:spPr bwMode="auto">
          <a:xfrm>
            <a:off x="3276600" y="25654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53606" name="Line 6"/>
          <p:cNvSpPr>
            <a:spLocks noChangeShapeType="1"/>
          </p:cNvSpPr>
          <p:nvPr/>
        </p:nvSpPr>
        <p:spPr bwMode="auto">
          <a:xfrm>
            <a:off x="5867400" y="2565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7326313" y="16843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2800">
                <a:solidFill>
                  <a:srgbClr val="FF0000"/>
                </a:solidFill>
                <a:cs typeface="Arial" pitchFamily="34" charset="0"/>
              </a:rPr>
              <a:t>↓</a:t>
            </a:r>
          </a:p>
        </p:txBody>
      </p:sp>
    </p:spTree>
    <p:extLst>
      <p:ext uri="{BB962C8B-B14F-4D97-AF65-F5344CB8AC3E}">
        <p14:creationId xmlns:p14="http://schemas.microsoft.com/office/powerpoint/2010/main" val="1972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טיפול בהתנהגות נלמדת חברתית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he-IL" altLang="he-IL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he-IL" sz="3600">
                <a:latin typeface="Times New Roman" pitchFamily="18" charset="0"/>
                <a:cs typeface="Times New Roman" pitchFamily="18" charset="0"/>
              </a:rPr>
              <a:t>Antecedents     </a:t>
            </a:r>
            <a:r>
              <a:rPr lang="en-US" altLang="he-IL" sz="36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he-IL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Behaviors</a:t>
            </a:r>
            <a:r>
              <a:rPr lang="en-US" altLang="he-IL" sz="36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Consequences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(Predisposing/		</a:t>
            </a:r>
            <a:r>
              <a:rPr lang="en-US" altLang="he-IL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(Choice)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	(Reinforcing/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precipitating factors)				sustaining factors)</a:t>
            </a:r>
            <a:endParaRPr lang="he-IL" altLang="he-IL" sz="2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he-IL" altLang="he-IL" sz="2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------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------------------&gt;------------------&gt;------------------&gt;------------------&gt;</a:t>
            </a:r>
          </a:p>
          <a:p>
            <a:pPr algn="ctr" rtl="0">
              <a:buFont typeface="Wingdings" pitchFamily="2" charset="2"/>
              <a:buNone/>
            </a:pPr>
            <a:endParaRPr lang="en-US" altLang="he-IL" sz="2800" b="1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2800" b="1">
                <a:effectLst/>
                <a:latin typeface="Times New Roman" pitchFamily="18" charset="0"/>
                <a:cs typeface="Times New Roman" pitchFamily="18" charset="0"/>
              </a:rPr>
              <a:t>Learning’s Path</a:t>
            </a:r>
            <a:endParaRPr lang="en-US" altLang="he-IL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303213" y="5826125"/>
            <a:ext cx="842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>
                <a:latin typeface="Times New Roman" pitchFamily="18" charset="0"/>
              </a:rPr>
              <a:t>McHugh PR &amp; Slavney PR. The Perspectives of Psychiatry, 2</a:t>
            </a:r>
            <a:r>
              <a:rPr lang="en-US" altLang="he-IL" baseline="30000">
                <a:latin typeface="Times New Roman" pitchFamily="18" charset="0"/>
              </a:rPr>
              <a:t>nd</a:t>
            </a:r>
            <a:r>
              <a:rPr lang="en-US" altLang="he-IL">
                <a:latin typeface="Times New Roman" pitchFamily="18" charset="0"/>
              </a:rPr>
              <a:t> Edition. 1998. The Johns </a:t>
            </a:r>
          </a:p>
          <a:p>
            <a:pPr algn="l" rtl="0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</p:txBody>
      </p:sp>
      <p:sp>
        <p:nvSpPr>
          <p:cNvPr id="154629" name="Line 5"/>
          <p:cNvSpPr>
            <a:spLocks noChangeShapeType="1"/>
          </p:cNvSpPr>
          <p:nvPr/>
        </p:nvSpPr>
        <p:spPr bwMode="auto">
          <a:xfrm>
            <a:off x="3276600" y="25654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54630" name="Line 6"/>
          <p:cNvSpPr>
            <a:spLocks noChangeShapeType="1"/>
          </p:cNvSpPr>
          <p:nvPr/>
        </p:nvSpPr>
        <p:spPr bwMode="auto">
          <a:xfrm>
            <a:off x="5867400" y="2565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4643438" y="17002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2800">
                <a:solidFill>
                  <a:srgbClr val="FF0000"/>
                </a:solidFill>
                <a:cs typeface="Arial" pitchFamily="34" charset="0"/>
              </a:rPr>
              <a:t>↓</a:t>
            </a:r>
          </a:p>
        </p:txBody>
      </p:sp>
    </p:spTree>
    <p:extLst>
      <p:ext uri="{BB962C8B-B14F-4D97-AF65-F5344CB8AC3E}">
        <p14:creationId xmlns:p14="http://schemas.microsoft.com/office/powerpoint/2010/main" val="320611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טיפול בהתנהגות נלמדת חברתית</a:t>
            </a:r>
            <a:endParaRPr lang="en-US" alt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he-IL" altLang="he-IL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he-IL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Antecedents</a:t>
            </a:r>
            <a:r>
              <a:rPr lang="en-US" altLang="he-IL" sz="36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he-IL" sz="36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Behaviors      Consequences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he-IL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(Predisposing/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	(Choice)		(Reinforcing/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he-IL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precipitating factors)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				sustaining factors)</a:t>
            </a:r>
            <a:endParaRPr lang="he-IL" altLang="he-IL" sz="2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he-IL" altLang="he-IL" sz="2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------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</a:t>
            </a:r>
            <a:r>
              <a:rPr lang="en-US" altLang="he-IL" sz="2400">
                <a:latin typeface="Times New Roman" pitchFamily="18" charset="0"/>
                <a:cs typeface="Times New Roman" pitchFamily="18" charset="0"/>
              </a:rPr>
              <a:t>------------------&gt;------------------&gt;------------------&gt;------------------&gt;</a:t>
            </a:r>
          </a:p>
          <a:p>
            <a:pPr algn="ctr" rtl="0">
              <a:buFont typeface="Wingdings" pitchFamily="2" charset="2"/>
              <a:buNone/>
            </a:pPr>
            <a:endParaRPr lang="en-US" altLang="he-IL" sz="2800" b="1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 sz="2800" b="1">
                <a:effectLst/>
                <a:latin typeface="Times New Roman" pitchFamily="18" charset="0"/>
                <a:cs typeface="Times New Roman" pitchFamily="18" charset="0"/>
              </a:rPr>
              <a:t>Learning’s Path</a:t>
            </a:r>
            <a:endParaRPr lang="en-US" altLang="he-IL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303213" y="5826125"/>
            <a:ext cx="842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he-IL">
                <a:latin typeface="Times New Roman" pitchFamily="18" charset="0"/>
              </a:rPr>
              <a:t>McHugh PR &amp; Slavney PR. The Perspectives of Psychiatry, 2</a:t>
            </a:r>
            <a:r>
              <a:rPr lang="en-US" altLang="he-IL" baseline="30000">
                <a:latin typeface="Times New Roman" pitchFamily="18" charset="0"/>
              </a:rPr>
              <a:t>nd</a:t>
            </a:r>
            <a:r>
              <a:rPr lang="en-US" altLang="he-IL">
                <a:latin typeface="Times New Roman" pitchFamily="18" charset="0"/>
              </a:rPr>
              <a:t> Edition. 1998. The Johns </a:t>
            </a:r>
          </a:p>
          <a:p>
            <a:pPr algn="l" rtl="0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</p:txBody>
      </p:sp>
      <p:sp>
        <p:nvSpPr>
          <p:cNvPr id="155653" name="Line 5"/>
          <p:cNvSpPr>
            <a:spLocks noChangeShapeType="1"/>
          </p:cNvSpPr>
          <p:nvPr/>
        </p:nvSpPr>
        <p:spPr bwMode="auto">
          <a:xfrm>
            <a:off x="3276600" y="25654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55654" name="Line 6"/>
          <p:cNvSpPr>
            <a:spLocks noChangeShapeType="1"/>
          </p:cNvSpPr>
          <p:nvPr/>
        </p:nvSpPr>
        <p:spPr bwMode="auto">
          <a:xfrm>
            <a:off x="5867400" y="2565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1835150" y="17002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2800">
                <a:solidFill>
                  <a:srgbClr val="FF0000"/>
                </a:solidFill>
                <a:cs typeface="Arial" pitchFamily="34" charset="0"/>
              </a:rPr>
              <a:t>↓</a:t>
            </a:r>
          </a:p>
        </p:txBody>
      </p:sp>
    </p:spTree>
    <p:extLst>
      <p:ext uri="{BB962C8B-B14F-4D97-AF65-F5344CB8AC3E}">
        <p14:creationId xmlns:p14="http://schemas.microsoft.com/office/powerpoint/2010/main" val="34720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התנהגות הנובעת מדחף ביולוגי –</a:t>
            </a:r>
            <a:b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altLang="he-IL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</a:t>
            </a:r>
            <a:r>
              <a:rPr lang="en-US" altLang="he-IL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Behaviors</a:t>
            </a:r>
            <a:endParaRPr lang="he-IL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Behaviors</a:t>
            </a:r>
            <a:endParaRPr lang="en-US" altLang="he-IL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Choice</a:t>
            </a: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Drive/					Conditioned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Instinct					Learning</a:t>
            </a:r>
          </a:p>
          <a:p>
            <a:pPr algn="l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26" name="Line 6"/>
          <p:cNvSpPr>
            <a:spLocks noChangeShapeType="1"/>
          </p:cNvSpPr>
          <p:nvPr/>
        </p:nvSpPr>
        <p:spPr bwMode="auto">
          <a:xfrm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3127" name="Line 7"/>
          <p:cNvSpPr>
            <a:spLocks noChangeShapeType="1"/>
          </p:cNvSpPr>
          <p:nvPr/>
        </p:nvSpPr>
        <p:spPr bwMode="auto">
          <a:xfrm flipV="1">
            <a:off x="1979613" y="2924175"/>
            <a:ext cx="19446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>
            <a:off x="2195513" y="4508500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395288" y="5942013"/>
            <a:ext cx="8502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he-IL">
                <a:latin typeface="Times New Roman" pitchFamily="18" charset="0"/>
              </a:rPr>
              <a:t>McHugh PR &amp; Slavney PR. The Perspectives of Psychiatry, 2nd Edition. 1998. The Johns </a:t>
            </a:r>
          </a:p>
          <a:p>
            <a:pPr algn="l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  <a:p>
            <a:pPr algn="l" rtl="0"/>
            <a:endParaRPr lang="en-US" altLang="he-IL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4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Behaviors</a:t>
            </a:r>
            <a:endParaRPr lang="en-US" altLang="he-IL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Choice</a:t>
            </a: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Drive/</a:t>
            </a:r>
            <a:r>
              <a:rPr lang="en-US" altLang="he-IL">
                <a:latin typeface="Times New Roman" pitchFamily="18" charset="0"/>
                <a:cs typeface="Times New Roman" pitchFamily="18" charset="0"/>
              </a:rPr>
              <a:t>					Conditioned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Instinct</a:t>
            </a:r>
            <a:r>
              <a:rPr lang="en-US" altLang="he-IL">
                <a:latin typeface="Times New Roman" pitchFamily="18" charset="0"/>
                <a:cs typeface="Times New Roman" pitchFamily="18" charset="0"/>
              </a:rPr>
              <a:t>					Learning</a:t>
            </a:r>
          </a:p>
          <a:p>
            <a:pPr algn="l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244" name="Line 4"/>
          <p:cNvSpPr>
            <a:spLocks noChangeShapeType="1"/>
          </p:cNvSpPr>
          <p:nvPr/>
        </p:nvSpPr>
        <p:spPr bwMode="auto">
          <a:xfrm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8245" name="Line 5"/>
          <p:cNvSpPr>
            <a:spLocks noChangeShapeType="1"/>
          </p:cNvSpPr>
          <p:nvPr/>
        </p:nvSpPr>
        <p:spPr bwMode="auto">
          <a:xfrm flipV="1">
            <a:off x="1979613" y="2924175"/>
            <a:ext cx="19446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>
            <a:off x="2195513" y="4508500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395288" y="5942013"/>
            <a:ext cx="8502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he-IL">
                <a:latin typeface="Times New Roman" pitchFamily="18" charset="0"/>
              </a:rPr>
              <a:t>McHugh PR &amp; Slavney PR. The Perspectives of Psychiatry, 2nd Edition. 1998. The Johns </a:t>
            </a:r>
          </a:p>
          <a:p>
            <a:pPr algn="l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  <a:p>
            <a:pPr algn="l" rtl="0"/>
            <a:endParaRPr lang="en-US" altLang="he-IL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45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/>
          <a:lstStyle/>
          <a:p>
            <a:pPr algn="r"/>
            <a:r>
              <a:rPr lang="he-IL" altLang="he-IL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משתנים </a:t>
            </a:r>
            <a:r>
              <a:rPr lang="he-IL" altLang="he-IL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אחרים (פנימיים) המשפיעים </a:t>
            </a:r>
            <a:r>
              <a:rPr lang="he-IL" altLang="he-IL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על התנהגות</a:t>
            </a:r>
            <a:endParaRPr lang="en-US" altLang="he-IL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תופעות </a:t>
            </a:r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לוואי מתרופות</a:t>
            </a:r>
          </a:p>
          <a:p>
            <a:pPr lvl="1"/>
            <a:r>
              <a:rPr lang="en-US" altLang="he-IL" b="1" dirty="0" err="1">
                <a:latin typeface="Times New Roman" pitchFamily="18" charset="0"/>
                <a:cs typeface="Times New Roman" pitchFamily="18" charset="0"/>
              </a:rPr>
              <a:t>Akathisia</a:t>
            </a:r>
            <a:endParaRPr lang="en-US" altLang="he-IL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he-IL" dirty="0">
                <a:latin typeface="Times New Roman" pitchFamily="18" charset="0"/>
                <a:cs typeface="Times New Roman" pitchFamily="18" charset="0"/>
              </a:rPr>
              <a:t>Delirium</a:t>
            </a:r>
          </a:p>
          <a:p>
            <a:endParaRPr lang="en-US" alt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דחפים</a:t>
            </a:r>
          </a:p>
          <a:p>
            <a:pPr lvl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מיני</a:t>
            </a:r>
          </a:p>
          <a:p>
            <a:pPr lvl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תאבון מוגבר</a:t>
            </a:r>
          </a:p>
          <a:p>
            <a:pPr lvl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עייפות</a:t>
            </a:r>
          </a:p>
          <a:p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מחלות</a:t>
            </a:r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מאניה</a:t>
            </a:r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דיכאון</a:t>
            </a:r>
          </a:p>
          <a:p>
            <a:pPr lvl="1"/>
            <a:r>
              <a:rPr lang="en-US" altLang="he-IL" dirty="0">
                <a:latin typeface="Times New Roman" pitchFamily="18" charset="0"/>
                <a:cs typeface="Times New Roman" pitchFamily="18" charset="0"/>
              </a:rPr>
              <a:t>OCD</a:t>
            </a:r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/חרדה</a:t>
            </a:r>
          </a:p>
          <a:p>
            <a:pPr lvl="1"/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פסיכוזה</a:t>
            </a:r>
          </a:p>
          <a:p>
            <a:pPr marL="457200" lvl="1" indent="0">
              <a:buNone/>
            </a:pPr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57388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0" dirty="0" smtClean="0">
                <a:latin typeface="Times New Roman" pitchFamily="18" charset="0"/>
                <a:cs typeface="Times New Roman" pitchFamily="18" charset="0"/>
              </a:rPr>
              <a:t>תרופות -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Akathisia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בעיה רצינית בקרב אנשים הסובלים מאוטיזם</a:t>
            </a:r>
          </a:p>
          <a:p>
            <a:pPr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סימנים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אי שקט, התרוצצות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צעקות/צרחות, נשיכות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אלימות – כלפי עצמם או אחרים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הפרעת שינה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החמרה בהתנהגות סטריאטיפית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אי שיתוף פעולה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היסטוריה של הגדרת התסמונת הקלינית</a:t>
            </a:r>
            <a:endParaRPr lang="en-US" altLang="he-IL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Dr. Leo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Kanner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1894-1981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Founder of Child Psychiatry</a:t>
            </a:r>
            <a:endParaRPr lang="he-I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sz="2800" dirty="0" smtClean="0"/>
              <a:t>1943 paper </a:t>
            </a:r>
            <a:r>
              <a:rPr lang="en-US" sz="2800" dirty="0" smtClean="0">
                <a:latin typeface="Arial"/>
              </a:rPr>
              <a:t>“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Autistic Disturbances of Affective Contact"</a:t>
            </a:r>
          </a:p>
        </p:txBody>
      </p:sp>
      <p:pic>
        <p:nvPicPr>
          <p:cNvPr id="6148" name="Picture 4" descr="Cove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341438"/>
            <a:ext cx="3933825" cy="5032375"/>
          </a:xfrm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76238" y="5922963"/>
            <a:ext cx="3860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altLang="he-IL" sz="1600">
                <a:latin typeface="Times New Roman" pitchFamily="18" charset="0"/>
                <a:cs typeface="Times New Roman" pitchFamily="18" charset="0"/>
              </a:rPr>
              <a:t>Kanner L. Autistic Disturbances of Affective</a:t>
            </a:r>
          </a:p>
          <a:p>
            <a:pPr algn="l" rtl="0" eaLnBrk="1" hangingPunct="1"/>
            <a:r>
              <a:rPr lang="en-US" altLang="he-IL" sz="1600">
                <a:latin typeface="Times New Roman" pitchFamily="18" charset="0"/>
                <a:cs typeface="Times New Roman" pitchFamily="18" charset="0"/>
              </a:rPr>
              <a:t> Contact. Nerv Child 1943;2:217-250. </a:t>
            </a:r>
          </a:p>
          <a:p>
            <a:pPr algn="l" rtl="0" eaLnBrk="1" hangingPunct="1"/>
            <a:endParaRPr lang="en-US" altLang="he-IL" sz="1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2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0" dirty="0" smtClean="0">
                <a:latin typeface="Times New Roman" pitchFamily="18" charset="0"/>
                <a:cs typeface="Times New Roman" pitchFamily="18" charset="0"/>
              </a:rPr>
              <a:t>תרופות -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Akathisia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נוירולפטיקות – אפילו אטיפיות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אפילו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quetiapine</a:t>
            </a:r>
            <a:endParaRPr lang="he-I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SSRI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 – תגובות קיצוניות אפילו למינונים נמוכים</a:t>
            </a:r>
          </a:p>
          <a:p>
            <a:pPr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אפילו ל-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Benzodiazepines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Phenergan</a:t>
            </a:r>
          </a:p>
          <a:p>
            <a:pPr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טיפול</a:t>
            </a:r>
          </a:p>
          <a:p>
            <a:pPr lvl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ירידה במינון, החלפה לתרופה אחרת</a:t>
            </a:r>
          </a:p>
          <a:p>
            <a:pPr lvl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B-Blockers, Benzodiazepines, anti-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cholinergics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/>
          <a:lstStyle/>
          <a:p>
            <a:pPr algn="r"/>
            <a:r>
              <a:rPr lang="he-IL" altLang="he-IL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משתנים אחרים (פנימיים) המשפיעים על התנהגות</a:t>
            </a:r>
            <a:endParaRPr lang="he-IL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בעיות גופניות</a:t>
            </a:r>
          </a:p>
          <a:p>
            <a:pPr lvl="1" eaLnBrk="1" hangingPunct="1"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כאב (ראש, שיניים)</a:t>
            </a:r>
          </a:p>
          <a:p>
            <a:pPr lvl="1" eaLnBrk="1" hangingPunct="1"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עצירות</a:t>
            </a:r>
          </a:p>
          <a:p>
            <a:pPr lvl="1" eaLnBrk="1" hangingPunct="1"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ווסת חודשית</a:t>
            </a:r>
          </a:p>
          <a:p>
            <a:pPr lvl="1" eaLnBrk="1" hangingPunct="1"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עייפות</a:t>
            </a:r>
          </a:p>
          <a:p>
            <a:pPr lvl="1" eaLnBrk="1" hangingPunct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דלקת</a:t>
            </a:r>
            <a:endParaRPr lang="he-IL" dirty="0" smtClean="0"/>
          </a:p>
          <a:p>
            <a:pPr lvl="1" eaLnBrk="1" hangingPunct="1">
              <a:defRPr/>
            </a:pP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קושי נשימה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Behaviors</a:t>
            </a:r>
            <a:endParaRPr lang="en-US" altLang="he-IL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Choice</a:t>
            </a: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Drive/</a:t>
            </a:r>
            <a:r>
              <a:rPr lang="en-US" altLang="he-IL">
                <a:latin typeface="Times New Roman" pitchFamily="18" charset="0"/>
                <a:cs typeface="Times New Roman" pitchFamily="18" charset="0"/>
              </a:rPr>
              <a:t>					Conditioned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Instinct</a:t>
            </a:r>
            <a:r>
              <a:rPr lang="en-US" altLang="he-IL">
                <a:latin typeface="Times New Roman" pitchFamily="18" charset="0"/>
                <a:cs typeface="Times New Roman" pitchFamily="18" charset="0"/>
              </a:rPr>
              <a:t>					Learning</a:t>
            </a:r>
          </a:p>
          <a:p>
            <a:pPr algn="l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 flipV="1">
            <a:off x="1979613" y="2924175"/>
            <a:ext cx="1944687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9270" name="Line 6"/>
          <p:cNvSpPr>
            <a:spLocks noChangeShapeType="1"/>
          </p:cNvSpPr>
          <p:nvPr/>
        </p:nvSpPr>
        <p:spPr bwMode="auto">
          <a:xfrm>
            <a:off x="2195513" y="4508500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395288" y="5942013"/>
            <a:ext cx="8502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he-IL">
                <a:latin typeface="Times New Roman" pitchFamily="18" charset="0"/>
              </a:rPr>
              <a:t>McHugh PR &amp; Slavney PR. The Perspectives of Psychiatry, 2nd Edition. 1998. The Johns </a:t>
            </a:r>
          </a:p>
          <a:p>
            <a:pPr algn="l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  <a:p>
            <a:pPr algn="l" rtl="0"/>
            <a:endParaRPr lang="en-US" altLang="he-IL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81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Behaviors</a:t>
            </a:r>
            <a:endParaRPr lang="en-US" altLang="he-IL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Choice</a:t>
            </a: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Drive/</a:t>
            </a:r>
            <a:r>
              <a:rPr lang="en-US" altLang="he-IL">
                <a:latin typeface="Times New Roman" pitchFamily="18" charset="0"/>
                <a:cs typeface="Times New Roman" pitchFamily="18" charset="0"/>
              </a:rPr>
              <a:t>					Conditioned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Instinct</a:t>
            </a:r>
            <a:r>
              <a:rPr lang="en-US" altLang="he-IL">
                <a:latin typeface="Times New Roman" pitchFamily="18" charset="0"/>
                <a:cs typeface="Times New Roman" pitchFamily="18" charset="0"/>
              </a:rPr>
              <a:t>					Learning</a:t>
            </a:r>
          </a:p>
          <a:p>
            <a:pPr algn="l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 flipV="1">
            <a:off x="1979613" y="2924175"/>
            <a:ext cx="1944687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0294" name="Line 6"/>
          <p:cNvSpPr>
            <a:spLocks noChangeShapeType="1"/>
          </p:cNvSpPr>
          <p:nvPr/>
        </p:nvSpPr>
        <p:spPr bwMode="auto">
          <a:xfrm>
            <a:off x="2195513" y="4508500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395288" y="5942013"/>
            <a:ext cx="8502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he-IL">
                <a:latin typeface="Times New Roman" pitchFamily="18" charset="0"/>
              </a:rPr>
              <a:t>McHugh PR &amp; Slavney PR. The Perspectives of Psychiatry, 2nd Edition. 1998. The Johns </a:t>
            </a:r>
          </a:p>
          <a:p>
            <a:pPr algn="l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  <a:p>
            <a:pPr algn="l" rtl="0"/>
            <a:endParaRPr lang="en-US" altLang="he-IL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8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משתנים אחרים המשפיעים </a:t>
            </a:r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על בחירה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אופי</a:t>
            </a:r>
          </a:p>
          <a:p>
            <a:pPr lvl="1"/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אימפולסיביות</a:t>
            </a:r>
          </a:p>
          <a:p>
            <a:pPr lvl="1"/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צורך בתשומת לב</a:t>
            </a:r>
          </a:p>
          <a:p>
            <a:pPr lvl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נוקשות</a:t>
            </a:r>
          </a:p>
          <a:p>
            <a:pPr lvl="1"/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he-IL" dirty="0" smtClean="0">
                <a:latin typeface="Times New Roman" pitchFamily="18" charset="0"/>
                <a:cs typeface="Times New Roman" pitchFamily="18" charset="0"/>
              </a:rPr>
              <a:t>IQ</a:t>
            </a:r>
            <a:endParaRPr lang="he-IL" altLang="he-I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מערכת היחסים עם דמויות סמכותיות</a:t>
            </a:r>
            <a:endParaRPr lang="en-US" altLang="he-IL" dirty="0">
              <a:latin typeface="Times New Roman" pitchFamily="18" charset="0"/>
              <a:cs typeface="Times New Roman" pitchFamily="18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60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Behaviors</a:t>
            </a:r>
            <a:endParaRPr lang="en-US" altLang="he-IL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Choice</a:t>
            </a: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Drive/					</a:t>
            </a: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Conditioned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Instinct					</a:t>
            </a: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Learning</a:t>
            </a:r>
          </a:p>
          <a:p>
            <a:pPr algn="l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 flipV="1">
            <a:off x="1979613" y="2924175"/>
            <a:ext cx="19446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2195513" y="4508500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395288" y="5942013"/>
            <a:ext cx="8502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he-IL">
                <a:latin typeface="Times New Roman" pitchFamily="18" charset="0"/>
              </a:rPr>
              <a:t>McHugh PR &amp; Slavney PR. The Perspectives of Psychiatry, 2nd Edition. 1998. The Johns </a:t>
            </a:r>
          </a:p>
          <a:p>
            <a:pPr algn="l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  <a:p>
            <a:pPr algn="l" rtl="0"/>
            <a:endParaRPr lang="en-US" altLang="he-IL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en-US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Motivated Behaviors</a:t>
            </a:r>
            <a:endParaRPr lang="en-US" altLang="he-IL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Choice</a:t>
            </a: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Drive/					</a:t>
            </a: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Conditioned</a:t>
            </a:r>
          </a:p>
          <a:p>
            <a:pPr algn="l" rtl="0">
              <a:buFont typeface="Wingdings" pitchFamily="2" charset="2"/>
              <a:buNone/>
            </a:pPr>
            <a:r>
              <a:rPr lang="en-US" altLang="he-IL">
                <a:latin typeface="Times New Roman" pitchFamily="18" charset="0"/>
                <a:cs typeface="Times New Roman" pitchFamily="18" charset="0"/>
              </a:rPr>
              <a:t>Instinct					</a:t>
            </a:r>
            <a:r>
              <a:rPr lang="en-US" altLang="he-IL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Learning</a:t>
            </a:r>
          </a:p>
          <a:p>
            <a:pPr algn="l" rtl="0">
              <a:buFont typeface="Wingdings" pitchFamily="2" charset="2"/>
              <a:buNone/>
            </a:pPr>
            <a:endParaRPr lang="en-US" altLang="he-I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2341" name="Line 5"/>
          <p:cNvSpPr>
            <a:spLocks noChangeShapeType="1"/>
          </p:cNvSpPr>
          <p:nvPr/>
        </p:nvSpPr>
        <p:spPr bwMode="auto">
          <a:xfrm flipV="1">
            <a:off x="1979613" y="2924175"/>
            <a:ext cx="19446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2342" name="Line 6"/>
          <p:cNvSpPr>
            <a:spLocks noChangeShapeType="1"/>
          </p:cNvSpPr>
          <p:nvPr/>
        </p:nvSpPr>
        <p:spPr bwMode="auto">
          <a:xfrm>
            <a:off x="2195513" y="4508500"/>
            <a:ext cx="3673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395288" y="5942013"/>
            <a:ext cx="8502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he-IL">
                <a:latin typeface="Times New Roman" pitchFamily="18" charset="0"/>
              </a:rPr>
              <a:t>McHugh PR &amp; Slavney PR. The Perspectives of Psychiatry, 2nd Edition. 1998. The Johns </a:t>
            </a:r>
          </a:p>
          <a:p>
            <a:pPr algn="l"/>
            <a:r>
              <a:rPr lang="en-US" altLang="he-IL">
                <a:latin typeface="Times New Roman" pitchFamily="18" charset="0"/>
              </a:rPr>
              <a:t>Hopkins University Press, Baltimore, USA. </a:t>
            </a:r>
          </a:p>
          <a:p>
            <a:pPr algn="l" rtl="0"/>
            <a:endParaRPr lang="en-US" altLang="he-IL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</a:t>
            </a:r>
            <a:endParaRPr lang="he-IL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תכנית טיפולית מבוססת על התוצאות של האבחון/פענוח </a:t>
            </a:r>
          </a:p>
          <a:p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לפעמים מגלים תסמונת פסיכיאטרית קלאסית (היפומאניה, פסיכוזה, דיכאון, וכדומה) והטיפול בהתאם</a:t>
            </a:r>
          </a:p>
          <a:p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אבחון של המנגנון ההתנהגותי מכוון את המשך הטיפול והצורך/התאמה של טיפולים נוספים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9216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סביבתי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הפריסה הפיזית (פתוח בתוך סגור) של המחלקה מאפשרת וויסות עדינה ומדוייקת בין דרישות לחופשה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אוירה מכילה, ללא צורך לקונפרונטציות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מגלים ההקשרים הכי מוצלחים</a:t>
            </a:r>
          </a:p>
          <a:p>
            <a:pPr lv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מה שנלמד במהלך האשפוז נמסר לגורמים בקהילה שמתארגנים בהתאם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933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טיפולים נוספים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 התנהגותי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בשיטת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</a:t>
            </a:r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אך בצורה אינפורמלית (בינתיים)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שיתוף פעולה בין הצוותים</a:t>
            </a:r>
          </a:p>
          <a:p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 רגשי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אומנות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בעלי חיים</a:t>
            </a: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Snoezlen</a:t>
            </a:r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גינון</a:t>
            </a:r>
          </a:p>
          <a:p>
            <a:pPr lv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היסטוריה של הגדרת התסמונת הקלינית</a:t>
            </a:r>
            <a:endParaRPr lang="en-US" altLang="he-IL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392613" cy="452596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Hans Asperger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1906-1980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1944 paper – “Autistic psychopathy in childhood”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Much of work unknown</a:t>
            </a:r>
          </a:p>
          <a:p>
            <a:pPr lvl="1" algn="l" rtl="0" eaLnBrk="1" hangingPunct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German language</a:t>
            </a:r>
          </a:p>
          <a:p>
            <a:pPr lvl="1" algn="l" rtl="0" eaLnBrk="1" hangingPunct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 destroyed in WWII</a:t>
            </a:r>
          </a:p>
          <a:p>
            <a:pPr lvl="1" algn="l" rtl="0" eaLnBrk="1" hangingPunct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translated into English until 1991 </a:t>
            </a:r>
          </a:p>
          <a:p>
            <a:pPr algn="l" rtl="0" eaLnBrk="1" hangingPunct="1"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 descr="hans%2520asperger">
            <a:hlinkClick r:id="rId2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557338"/>
            <a:ext cx="2925762" cy="4510087"/>
          </a:xfrm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50825" y="6105525"/>
            <a:ext cx="63992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altLang="he-IL" sz="1600">
                <a:latin typeface="Times New Roman" pitchFamily="18" charset="0"/>
                <a:cs typeface="Times New Roman" pitchFamily="18" charset="0"/>
              </a:rPr>
              <a:t>Asperger H. Die Autistischen Psychopathen im Kindesalter. Arch Psychiatr </a:t>
            </a:r>
          </a:p>
          <a:p>
            <a:pPr algn="l" rtl="0" eaLnBrk="1" hangingPunct="1"/>
            <a:r>
              <a:rPr lang="en-US" altLang="he-IL" sz="1600">
                <a:latin typeface="Times New Roman" pitchFamily="18" charset="0"/>
                <a:cs typeface="Times New Roman" pitchFamily="18" charset="0"/>
              </a:rPr>
              <a:t>Nervenkrank 1944;117:76-136 </a:t>
            </a:r>
          </a:p>
        </p:txBody>
      </p:sp>
    </p:spTree>
    <p:extLst>
      <p:ext uri="{BB962C8B-B14F-4D97-AF65-F5344CB8AC3E}">
        <p14:creationId xmlns:p14="http://schemas.microsoft.com/office/powerpoint/2010/main" val="15014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טיפולים נוספים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בית ספר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מעורב בכל דבר הנעשה במחלקה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חלק גדול מצוות המקצועי בתקן בית ספר</a:t>
            </a:r>
          </a:p>
          <a:p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תעסוקה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בכיתה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מדריכות 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76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 תרופתי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תמיד שוקלים 'נקיון תרופות' או לפחות ירידה במינונים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מתחילים במינונים נמוכים, עולים בהדרגה, לפעמים למינונים מאד גבוהים, לפעמים מינון נמוך מספיק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בהתאם לתסמונות פסיכיאטריות קלאסיות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נוירולפטיקות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דור חדש/ישן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רגישות לתופעות לוואי ו-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Akathisia</a:t>
            </a:r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מייצבי רוח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Alpha or Beta blockers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8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 תרופתי</a:t>
            </a:r>
            <a:endParaRPr lang="he-IL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לחרדה/כפייתיות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נסיון על ידי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SSRI</a:t>
            </a:r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נורולפטיקות אטיפיות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Benzodiazepines</a:t>
            </a:r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זמני</a:t>
            </a: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Buspirone</a:t>
            </a:r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Acetylcysteine</a:t>
            </a:r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 שינה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טיפול הורמונאלי להוריד דחף מיני</a:t>
            </a:r>
          </a:p>
          <a:p>
            <a:pPr lv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45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ליווי משפחה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תמיכה טרום אשפוזי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הערכה של המצב הביתי ויכולתם של ההורים 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הדרכה הורית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תכנית התנהגות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החזרת סמכות/משמעת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החלטה על השמה חוץ-ביתית</a:t>
            </a:r>
          </a:p>
          <a:p>
            <a:pPr lv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e-I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591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עבודה עם הגורמים בקהילה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רווחה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החלטות לגבי הוסטלים ותכניות שחרור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הוסטלים ובתי ספר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אינטייק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ביקורים כחלק מהאבחון ולתכנן שחרור</a:t>
            </a:r>
          </a:p>
          <a:p>
            <a:pPr lv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הדרכה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מטפלים בקהילה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719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סיכום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מתאים לבעיות מסויימות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אבחון וטיפול רב-מקצועי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עבודה אינטנסיבית אך מהנה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רשימת המתנה</a:t>
            </a:r>
          </a:p>
          <a:p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גישת טיפול/שחרור לנסות למנוע אשפוזים חוזרים</a:t>
            </a:r>
          </a:p>
        </p:txBody>
      </p:sp>
    </p:spTree>
    <p:extLst>
      <p:ext uri="{BB962C8B-B14F-4D97-AF65-F5344CB8AC3E}">
        <p14:creationId xmlns:p14="http://schemas.microsoft.com/office/powerpoint/2010/main" val="426953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alt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היסטוריה של הגדרת התסמונת הקלינית</a:t>
            </a:r>
            <a:endParaRPr 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כידוע, הפרעות נפש/התנהגות אינן מהוות חלק עיקרי של הקרייטריונים לאבחנת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PDD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או פיגור שכלי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בכל זאת הן מאד שכיחות</a:t>
            </a:r>
          </a:p>
          <a:p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תופסות חלק משמעותי של הזמן ומשאבים של המשפחות, מטפלים, </a:t>
            </a:r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והמערכת</a:t>
            </a:r>
            <a:endParaRPr lang="en-US" altLang="he-IL" dirty="0">
              <a:latin typeface="Times New Roman" pitchFamily="18" charset="0"/>
              <a:cs typeface="Times New Roman" pitchFamily="18" charset="0"/>
            </a:endParaRPr>
          </a:p>
          <a:p>
            <a:endParaRPr lang="he-I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104" y="4941168"/>
            <a:ext cx="799288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Change in Autism Symptoms and Maladaptive Behaviors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Adolescents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Adults with an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ASD. Shattuck PT et al.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 Autism Dev Disord (2007)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37:1735–1747.</a:t>
            </a:r>
          </a:p>
          <a:p>
            <a:pPr algn="l" rtl="0"/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altLang="he-IL" dirty="0" err="1">
                <a:latin typeface="Times New Roman" pitchFamily="18" charset="0"/>
                <a:cs typeface="Times New Roman" pitchFamily="18" charset="0"/>
              </a:rPr>
              <a:t>Skokauskas</a:t>
            </a:r>
            <a:r>
              <a:rPr lang="en-US" altLang="he-IL" dirty="0">
                <a:latin typeface="Times New Roman" pitchFamily="18" charset="0"/>
                <a:cs typeface="Times New Roman" pitchFamily="18" charset="0"/>
              </a:rPr>
              <a:t> N, Gallagher L. Psychosis, Affective Disorders and Anxiety in </a:t>
            </a:r>
            <a:r>
              <a:rPr lang="en-US" altLang="he-IL" dirty="0" smtClean="0">
                <a:latin typeface="Times New Roman" pitchFamily="18" charset="0"/>
                <a:cs typeface="Times New Roman" pitchFamily="18" charset="0"/>
              </a:rPr>
              <a:t>ASD: </a:t>
            </a:r>
            <a:r>
              <a:rPr lang="en-US" altLang="he-IL" dirty="0">
                <a:latin typeface="Times New Roman" pitchFamily="18" charset="0"/>
                <a:cs typeface="Times New Roman" pitchFamily="18" charset="0"/>
              </a:rPr>
              <a:t>Prevalence and </a:t>
            </a:r>
            <a:r>
              <a:rPr lang="en-US" altLang="he-IL" dirty="0" err="1">
                <a:latin typeface="Times New Roman" pitchFamily="18" charset="0"/>
                <a:cs typeface="Times New Roman" pitchFamily="18" charset="0"/>
              </a:rPr>
              <a:t>Nosological</a:t>
            </a:r>
            <a:r>
              <a:rPr lang="en-US" altLang="he-IL" dirty="0">
                <a:latin typeface="Times New Roman" pitchFamily="18" charset="0"/>
                <a:cs typeface="Times New Roman" pitchFamily="18" charset="0"/>
              </a:rPr>
              <a:t> Considerations. Psychopathology 2010;43:8-16. 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היסטוריה של הגדרת התסמונת הקלינית</a:t>
            </a:r>
            <a:endParaRPr lang="en-US" altLang="he-IL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pPr eaLnBrk="1" hangingPunct="1"/>
            <a:r>
              <a:rPr lang="he-IL" altLang="he-IL" u="sng" dirty="0" smtClean="0">
                <a:latin typeface="Times New Roman" pitchFamily="18" charset="0"/>
                <a:cs typeface="Times New Roman" pitchFamily="18" charset="0"/>
              </a:rPr>
              <a:t>לפני</a:t>
            </a:r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 הגדרתו של </a:t>
            </a:r>
            <a:r>
              <a:rPr lang="en-US" altLang="he-IL" dirty="0" err="1" smtClean="0">
                <a:latin typeface="Times New Roman" pitchFamily="18" charset="0"/>
                <a:cs typeface="Times New Roman" pitchFamily="18" charset="0"/>
              </a:rPr>
              <a:t>Kanner</a:t>
            </a:r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ילדים אלו אובחנו כסובלים מ-:</a:t>
            </a:r>
          </a:p>
          <a:p>
            <a:pPr lvl="1" eaLnBrk="1" hangingPunct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סכיזופרניה (של ילדות)</a:t>
            </a:r>
          </a:p>
          <a:p>
            <a:pPr lvl="1" eaLnBrk="1" hangingPunct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הפרעות אישיות</a:t>
            </a:r>
          </a:p>
          <a:p>
            <a:pPr lvl="1" eaLnBrk="1" hangingPunct="1"/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הפרעות חרדה</a:t>
            </a:r>
          </a:p>
          <a:p>
            <a:pPr lvl="1"/>
            <a:r>
              <a:rPr lang="he-IL" altLang="he-IL" dirty="0">
                <a:latin typeface="Times New Roman" pitchFamily="18" charset="0"/>
                <a:cs typeface="Times New Roman" pitchFamily="18" charset="0"/>
              </a:rPr>
              <a:t>פיגור שכלי </a:t>
            </a:r>
            <a:r>
              <a:rPr lang="he-IL" altLang="he-IL" dirty="0" smtClean="0">
                <a:latin typeface="Times New Roman" pitchFamily="18" charset="0"/>
                <a:cs typeface="Times New Roman" pitchFamily="18" charset="0"/>
              </a:rPr>
              <a:t>בלבד</a:t>
            </a:r>
            <a:endParaRPr lang="he-IL" alt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04204" y="5302949"/>
            <a:ext cx="77916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altLang="he-I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Volkmar</a:t>
            </a:r>
            <a:r>
              <a:rPr lang="en-US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FR, Cohen DJ. Comorbid association of autism and schizophrenia. Am J </a:t>
            </a:r>
          </a:p>
          <a:p>
            <a:pPr algn="l" rtl="0" eaLnBrk="1" hangingPunct="1"/>
            <a:r>
              <a:rPr lang="en-US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Psychiatry 1991; 148:1705-1707. </a:t>
            </a:r>
          </a:p>
        </p:txBody>
      </p:sp>
    </p:spTree>
    <p:extLst>
      <p:ext uri="{BB962C8B-B14F-4D97-AF65-F5344CB8AC3E}">
        <p14:creationId xmlns:p14="http://schemas.microsoft.com/office/powerpoint/2010/main" val="35767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פסיכיאטריים לתחלואה כפולה</a:t>
            </a:r>
            <a:endParaRPr lang="he-IL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32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אשפוזים פסיכיאטריים לתחלואה כפולה</a:t>
            </a:r>
            <a:endParaRPr 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/>
          <a:lstStyle/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יש מגמה עולמית לאשפוזים במחלקות המיוחדות לאוכלוסיה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בארה"ב ב-2012 היו 9 מחלקות מיוחדות, 137 מיטות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רוב המיטות למטופלים הסובלים מ-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PDD</a:t>
            </a:r>
            <a:endParaRPr 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ילדים/נוער עם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PDD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אושפזו בקצב פי 12 מאלו בלי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PDD</a:t>
            </a:r>
            <a:endParaRPr 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כל המחלקות השתמשו במודל רב-מקצועי, עם דגש מרכזי על ניתוח/טיפול התנהגותי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5722209"/>
            <a:ext cx="8870825" cy="86177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Specialized inpatient psychiatry units for children with autism and developmental disorders: a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survey.</a:t>
            </a:r>
          </a:p>
          <a:p>
            <a:pPr algn="l" rtl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Siegel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M, et al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Autism Dev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Disord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2012 Sep;42(9):1863-9.</a:t>
            </a:r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192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בעיות המביאות לאשפוז פסיכיאטרי</a:t>
            </a:r>
            <a:endParaRPr lang="he-IL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הפרעות אפקטיביות – דיכאון או מאניה/היפומאניה</a:t>
            </a:r>
          </a:p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חוסר שיתוף פעולה</a:t>
            </a:r>
          </a:p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חרדה/כפייתיות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הפרעות שינה (בדרך כלל קשור להפרעה אחרת)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הפרעות אכילה</a:t>
            </a: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פסיכוזה</a:t>
            </a:r>
          </a:p>
          <a:p>
            <a:endParaRPr lang="he-I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אפילו במטופלים הסובלים מהבעיות הנ"ל, הבעיה שמביאה לאשפוז בדרך כלל הינה הפרעה בהתנהגות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1605</Words>
  <Application>Microsoft Office PowerPoint</Application>
  <PresentationFormat>‫הצגה על המסך (4:3)</PresentationFormat>
  <Paragraphs>376</Paragraphs>
  <Slides>45</Slides>
  <Notes>15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45</vt:i4>
      </vt:variant>
    </vt:vector>
  </HeadingPairs>
  <TitlesOfParts>
    <vt:vector size="47" baseType="lpstr">
      <vt:lpstr>Stream</vt:lpstr>
      <vt:lpstr>1_Stream</vt:lpstr>
      <vt:lpstr>טיפול בבעיות התנהגות בקרב אנשים עם אבחנה כפולה במסגרת אשפוזית  א' אייר תשע"ד 1/5/2014 </vt:lpstr>
      <vt:lpstr>היסטוריה של הגדרת התסמונת הקלינית</vt:lpstr>
      <vt:lpstr>היסטוריה של הגדרת התסמונת הקלינית</vt:lpstr>
      <vt:lpstr>היסטוריה של הגדרת התסמונת הקלינית</vt:lpstr>
      <vt:lpstr>היסטוריה של הגדרת התסמונת הקלינית</vt:lpstr>
      <vt:lpstr>היסטוריה של הגדרת התסמונת הקלינית</vt:lpstr>
      <vt:lpstr>אשפוזים פסיכיאטריים לתחלואה כפולה</vt:lpstr>
      <vt:lpstr>אשפוזים פסיכיאטריים לתחלואה כפולה</vt:lpstr>
      <vt:lpstr>בעיות המביאות לאשפוז פסיכיאטרי</vt:lpstr>
      <vt:lpstr>הפרעות התנהגות</vt:lpstr>
      <vt:lpstr>אשפוזים פסיכיאטריים – מחלקת נוער ב'</vt:lpstr>
      <vt:lpstr>אשפוזים פסיכיאטריים – מחלקת נוער ב'</vt:lpstr>
      <vt:lpstr>אשפוזים פסיכיאטריים – מחלקת נוער ב'</vt:lpstr>
      <vt:lpstr>אשפוזים פסיכיאטריים – מחלקת נוער ב'</vt:lpstr>
      <vt:lpstr>גישה לניתוח התנהגות</vt:lpstr>
      <vt:lpstr>אלימות – אבחנה מבדלת</vt:lpstr>
      <vt:lpstr>מנגנון התנהגות</vt:lpstr>
      <vt:lpstr>Socially Learned Behaviors</vt:lpstr>
      <vt:lpstr>Socially Learned Behaviors</vt:lpstr>
      <vt:lpstr>דוגמא – התקפי זעם (Temper tantrums)</vt:lpstr>
      <vt:lpstr>טיפול בהתנהגות נלמדת חברתית</vt:lpstr>
      <vt:lpstr>טיפול בהתנהגות נלמדת חברתית</vt:lpstr>
      <vt:lpstr>טיפול בהתנהגות נלמדת חברתית</vt:lpstr>
      <vt:lpstr>טיפול בהתנהגות נלמדת חברתית</vt:lpstr>
      <vt:lpstr>התנהגות הנובעת מדחף ביולוגי –                     The Motivated Behaviors</vt:lpstr>
      <vt:lpstr>The Motivated Behaviors</vt:lpstr>
      <vt:lpstr>The Motivated Behaviors</vt:lpstr>
      <vt:lpstr>משתנים אחרים (פנימיים) המשפיעים על התנהגות</vt:lpstr>
      <vt:lpstr>תרופות - Akathisia</vt:lpstr>
      <vt:lpstr>תרופות - Akathisia</vt:lpstr>
      <vt:lpstr>משתנים אחרים (פנימיים) המשפיעים על התנהגות</vt:lpstr>
      <vt:lpstr>The Motivated Behaviors</vt:lpstr>
      <vt:lpstr>The Motivated Behaviors</vt:lpstr>
      <vt:lpstr>משתנים אחרים המשפיעים על בחירה</vt:lpstr>
      <vt:lpstr>The Motivated Behaviors</vt:lpstr>
      <vt:lpstr>The Motivated Behaviors</vt:lpstr>
      <vt:lpstr>טיפול</vt:lpstr>
      <vt:lpstr>טיפול</vt:lpstr>
      <vt:lpstr>טיפולים נוספים</vt:lpstr>
      <vt:lpstr>טיפולים נוספים</vt:lpstr>
      <vt:lpstr>טיפול תרופתי</vt:lpstr>
      <vt:lpstr>טיפול תרופתי</vt:lpstr>
      <vt:lpstr>ליווי משפחה</vt:lpstr>
      <vt:lpstr>עבודה עם הגורמים בקהילה</vt:lpstr>
      <vt:lpstr>סיכום</vt:lpstr>
    </vt:vector>
  </TitlesOfParts>
  <Company>Abarbanel Mental Health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טיפול בבעיות התנהגות בקרב אנשים עם אבחנה כפולה במסגרת אשפוזית  כ"ז טבת תש"ע 13/1/2010</dc:title>
  <dc:creator>david.blast</dc:creator>
  <cp:lastModifiedBy>vered barak</cp:lastModifiedBy>
  <cp:revision>40</cp:revision>
  <dcterms:created xsi:type="dcterms:W3CDTF">2014-04-29T11:14:46Z</dcterms:created>
  <dcterms:modified xsi:type="dcterms:W3CDTF">2014-05-01T14:26:23Z</dcterms:modified>
</cp:coreProperties>
</file>